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97" r:id="rId2"/>
    <p:sldId id="296" r:id="rId3"/>
    <p:sldId id="295" r:id="rId4"/>
    <p:sldId id="294" r:id="rId5"/>
    <p:sldId id="293" r:id="rId6"/>
    <p:sldId id="292" r:id="rId7"/>
    <p:sldId id="291" r:id="rId8"/>
    <p:sldId id="290" r:id="rId9"/>
    <p:sldId id="289" r:id="rId10"/>
    <p:sldId id="269" r:id="rId11"/>
    <p:sldId id="273" r:id="rId12"/>
    <p:sldId id="302" r:id="rId13"/>
    <p:sldId id="276" r:id="rId14"/>
    <p:sldId id="278" r:id="rId15"/>
    <p:sldId id="284" r:id="rId16"/>
    <p:sldId id="304" r:id="rId17"/>
    <p:sldId id="299" r:id="rId18"/>
    <p:sldId id="285" r:id="rId19"/>
    <p:sldId id="280" r:id="rId20"/>
    <p:sldId id="305" r:id="rId21"/>
    <p:sldId id="282" r:id="rId22"/>
    <p:sldId id="281" r:id="rId2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55D15-3507-0ADB-6C90-0D87125E2D82}" v="104" dt="2024-03-26T16:16:29.119"/>
    <p1510:client id="{3672C0AB-0946-BD46-BD8D-27CD1977D669}" v="3033" dt="2024-03-27T02:24:01.721"/>
    <p1510:client id="{78EDF133-8C6E-9CAB-F4EE-B28B27BFD413}" v="17" dt="2024-03-27T03:53:58.639"/>
    <p1510:client id="{9272D5F8-FF17-16A7-970A-16820BD46491}" v="2" dt="2024-03-26T16:21:4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63" d="100"/>
          <a:sy n="63" d="100"/>
        </p:scale>
        <p:origin x="19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3D2A3-59AC-D44F-B72C-FB20D246A7A0}" type="datetimeFigureOut">
              <a:rPr lang="en-JP" smtClean="0"/>
              <a:t>2024/03/28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B87FD-7E22-4649-B920-26E7909E2031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9714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87FD-7E22-4649-B920-26E7909E2031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272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2枚目はdouble slitの影が入ってそう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B87FD-7E22-4649-B920-26E7909E2031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3189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20FD-CF44-2CAF-B0E8-B25EF7AB5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AF323-0369-4724-7849-8AE045D0B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2474D-B15B-9597-AA99-059BC320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1D45-891D-B348-8483-0E95417A1748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9071-C5A1-88D4-524B-E38F4D08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95ED-08FF-D6FF-6501-3BF2AAF1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2729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1B66-132A-1574-CE3A-F3A7D982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ACB7F-1067-3C9F-F31E-E7B2313D3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0E086-D21E-E677-6C6A-689D1C4C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76697-6464-A447-AC79-93387F4005C5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40B4-F9C3-94A8-BBA5-C27AD6C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BE8C-2569-F086-C766-5630EE28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2444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B9A9F3-08B3-731E-1EA6-B5A0B60A6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9BE5B-A00C-8049-3CA2-29EA44DB1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6E37-A303-26F3-00C6-00671EFA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45EF-4D38-0641-AFAE-2DB3C42A9B32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77517-849C-48C4-B0D0-DDD07B85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FC42E-D786-6195-37B9-FF072BE3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2213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A3A1-6E36-C2A4-2FE0-A5566009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6DF7-E057-613B-4B16-CEBB0AF8F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B533-7703-C6B7-AAF5-AC9D4B7C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37324-1E97-6645-95EE-618ACDA19355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9995D-8CF3-A161-D3A5-AF0813DA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D9804-23E3-9C4E-C59A-C8AB422F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4748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8221-04B4-F4C2-744F-B007C980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B6AC-9C08-DC96-F001-57A8DB2D2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97854-11E6-314C-C024-270DF803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DE0DC-F327-AE40-9149-5FA7EC0CB6A5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6B665-411D-0973-146F-E8EC772A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94624-5E76-D7F9-1B58-6CAC92D2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619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A60E-38E2-B657-73F7-EF807D81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04A65-C886-77A1-4D9D-7BDDDF903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EBAFA-D00E-1BF0-E854-FD0D15290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C5963-A385-1D47-339D-27B148DA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669C-065D-594B-8D4B-EDA6BD52F1B6}" type="datetime1">
              <a:rPr lang="en-US" smtClean="0"/>
              <a:t>3/28/24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AF32E-26F0-6F4E-FCAB-4B7450695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B5454-0933-F1CB-DE71-F33A96F7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5634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818D-07DB-A6BF-8672-7AA5BF08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58681-7839-5C17-9113-D4BA42812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120C5-163A-F2D9-6A59-0218D600A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A97AD-23A4-C10C-885B-800F43C25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0664-0E95-7F5C-4010-686D45AE7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3FE1E-A4B3-FA50-5387-943331C5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FBF4-18DF-DE4C-92B8-E4CA9EB42597}" type="datetime1">
              <a:rPr lang="en-US" smtClean="0"/>
              <a:t>3/28/24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7ECC7-49D8-ACD5-77A6-51BA51C5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1D962-BAA0-9BAC-6A95-F3807607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8992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3FAB-ECD6-DAE3-C8A7-B39E3CEE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616B-5B8B-3E64-568D-9E7CF835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8F89-0A7D-2D41-87C9-440DEB6BF0E6}" type="datetime1">
              <a:rPr lang="en-US" smtClean="0"/>
              <a:t>3/28/24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5DEC9-B106-35A5-D5F8-5E5C1C49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B2038-AE9C-A91E-B3AE-C6F2ED8F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9975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6D75A-EAD3-DE4B-A5D6-6EF25518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3935F-61AC-5A4A-A4FF-C80CDA1C77D5}" type="datetime1">
              <a:rPr lang="en-US" smtClean="0"/>
              <a:t>3/28/24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405E2-E1A4-6F64-1F9B-AF7F0034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684D1-F78B-7902-7859-0A7316E6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832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EB47-4DE7-6F91-F032-60A3D47A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E7D9-6F94-6F88-60CB-D0504ADA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978DC-CA0B-D5E8-E579-814D79CC6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5DEAE-0CCE-D8AB-5866-A5EBE13F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DA22-B774-0E4B-A023-92CA8BCCFA9A}" type="datetime1">
              <a:rPr lang="en-US" smtClean="0"/>
              <a:t>3/28/24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4DDD7-7324-81E4-B219-D98DDAE5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6D72-2D0C-B7A8-C2F7-5DF133E6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660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3262-8FB5-79B2-2FBF-021279F9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D6326-A9DB-EA42-6215-31C5677B8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76213-0D2F-235F-52F4-537CA76E1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DB3-E568-4B77-33B9-BE10E599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5D399-346A-9048-9AB0-D21B8245EB3C}" type="datetime1">
              <a:rPr lang="en-US" smtClean="0"/>
              <a:t>3/28/24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6CFFC-0348-29E3-39F6-B0A38B3D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D878F-6325-6568-E63B-38F3D72C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703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DF345-3E6A-B5D6-D038-BD8BE2F6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930F2-455F-5816-C997-9D679934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8A348-B883-BD70-8AD6-4412AEA1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8B6F-6323-3C4F-A4FC-ABB80867EBBF}" type="datetime1">
              <a:rPr lang="en-US" smtClean="0"/>
              <a:t>3/28/24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A8C38-FFC8-8049-817C-8ECFBC28F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CBCA-323D-1C0D-BDA7-16EF6F98C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CF9B8-E5D2-DC45-A1BA-4F570085791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6354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4.png"/><Relationship Id="rId3" Type="http://schemas.openxmlformats.org/officeDocument/2006/relationships/image" Target="../media/image8.emf"/><Relationship Id="rId7" Type="http://schemas.openxmlformats.org/officeDocument/2006/relationships/image" Target="../media/image18.png"/><Relationship Id="rId12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1D08-189F-246C-E982-622160389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/>
              <a:t>多層膜ミラーによる</a:t>
            </a:r>
            <a:br>
              <a:rPr lang="x-none"/>
            </a:br>
            <a:r>
              <a:rPr lang="x-none"/>
              <a:t>COW効果の測定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F1B91-B9C3-1CC2-B037-5A551341D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9420"/>
            <a:ext cx="9144000" cy="1368380"/>
          </a:xfrm>
        </p:spPr>
        <p:txBody>
          <a:bodyPr/>
          <a:lstStyle/>
          <a:p>
            <a:r>
              <a:rPr lang="ja-JP" altLang="en-US" b="0">
                <a:effectLst/>
                <a:latin typeface="Menlo" panose="020B0609030804020204" pitchFamily="49" charset="0"/>
              </a:rPr>
              <a:t>齊藤巧磨 松井一尭</a:t>
            </a:r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5748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9FEE-707F-B4AA-37AF-F2A67E4B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目次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892F-F864-6C93-74D4-9073D44A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原理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事前シミュレーション</a:t>
            </a:r>
          </a:p>
          <a:p>
            <a:r>
              <a:rPr lang="x-none"/>
              <a:t>実験</a:t>
            </a:r>
          </a:p>
          <a:p>
            <a:r>
              <a:rPr lang="ja-JP" altLang="en-US" b="1">
                <a:solidFill>
                  <a:schemeClr val="bg2">
                    <a:lumMod val="75000"/>
                  </a:schemeClr>
                </a:solidFill>
              </a:rPr>
              <a:t>結果と</a:t>
            </a:r>
            <a:r>
              <a:rPr lang="x-none" b="1">
                <a:solidFill>
                  <a:schemeClr val="bg2">
                    <a:lumMod val="75000"/>
                  </a:schemeClr>
                </a:solidFill>
              </a:rPr>
              <a:t>考察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3474-1EB5-00FC-6C2C-52CA613E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866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844DD5-0D42-E7E5-A4A7-7EC37B47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実験の基本構想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6745CD5-C3E1-C1D4-71BE-1882047F2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9166"/>
                <a:ext cx="10515600" cy="468779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/>
                  <a:t>で光学系を校正。位相差を可能な限り小さくしておく。</a:t>
                </a:r>
                <a:endParaRPr kumimoji="1" lang="en-US" altLang="ja-JP"/>
              </a:p>
              <a:p>
                <a:r>
                  <a:rPr lang="ja-JP" altLang="en-US"/>
                  <a:t>干渉計を</a:t>
                </a:r>
                <a:r>
                  <a:rPr lang="en-US" altLang="ja-JP"/>
                  <a:t>30deg</a:t>
                </a:r>
                <a:r>
                  <a:rPr lang="ja-JP" altLang="en-US"/>
                  <a:t>傾け、前段階の校正が崩れないと仮定して位相差測定、重力加速度を計算。</a:t>
                </a:r>
                <a:endParaRPr lang="en-US" altLang="ja-JP"/>
              </a:p>
              <a:p>
                <a:r>
                  <a:rPr kumimoji="1" lang="ja-JP" altLang="en-US"/>
                  <a:t>実験では</a:t>
                </a:r>
                <a:r>
                  <a:rPr kumimoji="1" lang="en-US" altLang="ja-JP"/>
                  <a:t>O</a:t>
                </a:r>
                <a:r>
                  <a:rPr kumimoji="1" lang="ja-JP" altLang="en-US"/>
                  <a:t>ビームと</a:t>
                </a:r>
                <a:r>
                  <a:rPr kumimoji="1" lang="en-US" altLang="ja-JP"/>
                  <a:t>H</a:t>
                </a:r>
                <a:r>
                  <a:rPr kumimoji="1" lang="ja-JP" altLang="en-US"/>
                  <a:t>ビームの強度を測定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36745CD5-C3E1-C1D4-71BE-1882047F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9166"/>
                <a:ext cx="10515600" cy="4687797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69" y="3885212"/>
            <a:ext cx="4080012" cy="229175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25" y="3885212"/>
            <a:ext cx="3845021" cy="2291751"/>
          </a:xfrm>
          <a:prstGeom prst="rect">
            <a:avLst/>
          </a:prstGeom>
        </p:spPr>
      </p:pic>
      <p:pic>
        <p:nvPicPr>
          <p:cNvPr id="6" name="図 8">
            <a:extLst>
              <a:ext uri="{FF2B5EF4-FFF2-40B4-BE49-F238E27FC236}">
                <a16:creationId xmlns:a16="http://schemas.microsoft.com/office/drawing/2014/main" id="{54205A03-54E8-FCC3-0C2F-B628DF85E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" y="3683690"/>
            <a:ext cx="4096137" cy="2904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15DA3-E501-9152-41A6-CF750F7ACC0C}"/>
                  </a:ext>
                </a:extLst>
              </p:cNvPr>
              <p:cNvSpPr txBox="1"/>
              <p:nvPr/>
            </p:nvSpPr>
            <p:spPr>
              <a:xfrm>
                <a:off x="4996543" y="6176963"/>
                <a:ext cx="1719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915DA3-E501-9152-41A6-CF750F7AC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543" y="6176963"/>
                <a:ext cx="17199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F5BDF1-AFF1-0267-907E-3330DFD84846}"/>
                  </a:ext>
                </a:extLst>
              </p:cNvPr>
              <p:cNvSpPr txBox="1"/>
              <p:nvPr/>
            </p:nvSpPr>
            <p:spPr>
              <a:xfrm>
                <a:off x="8877033" y="6176963"/>
                <a:ext cx="1719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=30º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F5BDF1-AFF1-0267-907E-3330DFD84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033" y="6176963"/>
                <a:ext cx="17199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EF9B23-E0FF-53F7-37B7-4D2F041B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39812"/>
            <a:ext cx="11375572" cy="1325563"/>
          </a:xfrm>
        </p:spPr>
        <p:txBody>
          <a:bodyPr>
            <a:normAutofit/>
          </a:bodyPr>
          <a:lstStyle/>
          <a:p>
            <a:r>
              <a:rPr kumimoji="1" lang="ja-JP" altLang="en-US"/>
              <a:t>エアギャップエタロン</a:t>
            </a:r>
            <a:r>
              <a:rPr kumimoji="1" lang="ja-JP" altLang="en-US" sz="3100"/>
              <a:t>（</a:t>
            </a:r>
            <a:r>
              <a:rPr kumimoji="1" lang="ja-JP" altLang="en-US" sz="2800"/>
              <a:t>名大素粒子物性研より借用）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742A1B-EB71-C373-E4D6-7F69BFCA9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59"/>
            <a:ext cx="10515600" cy="4351338"/>
          </a:xfrm>
        </p:spPr>
        <p:txBody>
          <a:bodyPr/>
          <a:lstStyle/>
          <a:p>
            <a:r>
              <a:rPr kumimoji="1" lang="ja-JP" altLang="en-US"/>
              <a:t>円筒形ガラス、微小の間隙で向かい合わせ。間隙にミラーが向かい合わせで固定。</a:t>
            </a:r>
            <a:endParaRPr kumimoji="1" lang="en-US" altLang="ja-JP"/>
          </a:p>
          <a:p>
            <a:r>
              <a:rPr kumimoji="1" lang="ja-JP" altLang="en-US"/>
              <a:t>ミラーは</a:t>
            </a:r>
            <a:r>
              <a:rPr kumimoji="1" lang="en-US" altLang="ja-JP" err="1"/>
              <a:t>Ti</a:t>
            </a:r>
            <a:r>
              <a:rPr kumimoji="1" lang="ja-JP" altLang="en-US"/>
              <a:t>と</a:t>
            </a:r>
            <a:r>
              <a:rPr kumimoji="1" lang="en-US" altLang="ja-JP"/>
              <a:t>Ni</a:t>
            </a:r>
            <a:r>
              <a:rPr kumimoji="1" lang="ja-JP" altLang="en-US"/>
              <a:t>の多層構造。</a:t>
            </a:r>
            <a:endParaRPr kumimoji="1" lang="en-US" altLang="ja-JP"/>
          </a:p>
          <a:p>
            <a:r>
              <a:rPr lang="ja-JP" altLang="en-US"/>
              <a:t>図の削れた部分は透明。中性子線が透過。</a:t>
            </a:r>
            <a:endParaRPr lang="en-US" altLang="ja-JP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64F603C-2197-16B5-2E97-381DD8F00FEF}"/>
              </a:ext>
            </a:extLst>
          </p:cNvPr>
          <p:cNvGrpSpPr/>
          <p:nvPr/>
        </p:nvGrpSpPr>
        <p:grpSpPr>
          <a:xfrm>
            <a:off x="929966" y="3847405"/>
            <a:ext cx="3600493" cy="2694746"/>
            <a:chOff x="4853931" y="2674592"/>
            <a:chExt cx="3880377" cy="3032769"/>
          </a:xfrm>
        </p:grpSpPr>
        <p:pic>
          <p:nvPicPr>
            <p:cNvPr id="5" name="Content Placeholder 6" descr="A diagram of a mirror&#10;&#10;Description automatically generated">
              <a:extLst>
                <a:ext uri="{FF2B5EF4-FFF2-40B4-BE49-F238E27FC236}">
                  <a16:creationId xmlns:a16="http://schemas.microsoft.com/office/drawing/2014/main" id="{149791F3-CEAD-5376-BF8D-B5FC51B8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3931" y="2674592"/>
              <a:ext cx="3856262" cy="2686385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E12584A-1B0A-52DF-5313-A96F4467DB6D}"/>
                </a:ext>
              </a:extLst>
            </p:cNvPr>
            <p:cNvSpPr txBox="1"/>
            <p:nvPr/>
          </p:nvSpPr>
          <p:spPr>
            <a:xfrm>
              <a:off x="7015818" y="5360977"/>
              <a:ext cx="1718490" cy="346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1400"/>
                <a:t>Fujiie, et. </a:t>
              </a:r>
              <a:r>
                <a:rPr lang="en-US" sz="1400"/>
                <a:t>al. (2023)</a:t>
              </a:r>
              <a:endParaRPr lang="x-none" sz="1400"/>
            </a:p>
          </p:txBody>
        </p:sp>
      </p:grp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23" y="3771334"/>
            <a:ext cx="3694422" cy="2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899BD-B33B-01FB-EBD0-06737974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実験１：</a:t>
            </a:r>
            <a:r>
              <a:rPr lang="en-US" altLang="ja-JP" err="1"/>
              <a:t>δ</a:t>
            </a:r>
            <a:r>
              <a:rPr lang="en-US" altLang="ja-JP"/>
              <a:t>=0deg</a:t>
            </a:r>
            <a:r>
              <a:rPr lang="ja-JP" altLang="en-US"/>
              <a:t>校正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427F84-7574-A0D7-E204-94E009E8F4E2}"/>
              </a:ext>
            </a:extLst>
          </p:cNvPr>
          <p:cNvSpPr txBox="1">
            <a:spLocks/>
          </p:cNvSpPr>
          <p:nvPr/>
        </p:nvSpPr>
        <p:spPr>
          <a:xfrm>
            <a:off x="838200" y="14250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/>
              <a:t>1st</a:t>
            </a:r>
            <a:r>
              <a:rPr lang="ja-JP" altLang="en-US" sz="2400"/>
              <a:t>エタロンのみを設置。中性子ビームを入射角</a:t>
            </a:r>
            <a:r>
              <a:rPr lang="en-JP" altLang="ja-JP" sz="2400"/>
              <a:t>θ=</a:t>
            </a:r>
            <a:r>
              <a:rPr lang="en-US" altLang="ja-JP" sz="2400"/>
              <a:t>1deg</a:t>
            </a:r>
            <a:r>
              <a:rPr lang="ja-JP" altLang="en-US" sz="2400"/>
              <a:t>で入射させる。</a:t>
            </a:r>
            <a:endParaRPr lang="en-US" altLang="ja-JP" sz="2400"/>
          </a:p>
          <a:p>
            <a:r>
              <a:rPr lang="en-US" altLang="ja-JP" sz="2400"/>
              <a:t>single slit </a:t>
            </a:r>
            <a:r>
              <a:rPr lang="ja-JP" altLang="en-US" sz="2400"/>
              <a:t>を挿入し、反射が見えることを確認。</a:t>
            </a:r>
            <a:endParaRPr lang="en-US" altLang="ja-JP" sz="2400"/>
          </a:p>
          <a:p>
            <a:r>
              <a:rPr lang="en-US" altLang="ja-JP" sz="2400"/>
              <a:t>double slit</a:t>
            </a:r>
            <a:r>
              <a:rPr lang="ja-JP" altLang="en-US" sz="2400"/>
              <a:t>を挿入し、反射が見えることを確認。</a:t>
            </a:r>
            <a:endParaRPr lang="en-US" altLang="ja-JP" sz="2400"/>
          </a:p>
          <a:p>
            <a:r>
              <a:rPr lang="en-US" altLang="ja-JP" sz="2400"/>
              <a:t>2nd</a:t>
            </a:r>
            <a:r>
              <a:rPr lang="ja-JP" altLang="en-US" sz="2400"/>
              <a:t>エタロンを設置、</a:t>
            </a:r>
            <a:r>
              <a:rPr lang="en-US" altLang="ja-JP" sz="2400"/>
              <a:t>1st </a:t>
            </a:r>
            <a:r>
              <a:rPr lang="ja-JP" altLang="en-US" sz="2400"/>
              <a:t>エタロンと平行になるよう調節。</a:t>
            </a:r>
            <a:endParaRPr lang="en-US" altLang="ja-JP" sz="2400"/>
          </a:p>
          <a:p>
            <a:r>
              <a:rPr lang="en-US" altLang="ja-JP" sz="2400"/>
              <a:t>H-beam</a:t>
            </a:r>
            <a:r>
              <a:rPr lang="ja-JP" altLang="en-US" sz="2400"/>
              <a:t>と</a:t>
            </a:r>
            <a:r>
              <a:rPr lang="en-US" altLang="ja-JP" sz="2400"/>
              <a:t>O-beam</a:t>
            </a:r>
            <a:r>
              <a:rPr lang="ja-JP" altLang="en-US" sz="2400"/>
              <a:t>の干渉を確認。</a:t>
            </a:r>
            <a:endParaRPr lang="en-US" altLang="ja-JP" sz="2400"/>
          </a:p>
          <a:p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6" y="3713090"/>
            <a:ext cx="4183128" cy="24932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CFEF87-DCE1-C950-485C-09AC8951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4" y="3711593"/>
            <a:ext cx="3365560" cy="25241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BC1C4E2-0EA4-6A0F-9E43-665AB7140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" y="3683690"/>
            <a:ext cx="4096137" cy="2809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AC5E6B-942B-DC58-50A8-94B762C2B983}"/>
              </a:ext>
            </a:extLst>
          </p:cNvPr>
          <p:cNvSpPr txBox="1"/>
          <p:nvPr/>
        </p:nvSpPr>
        <p:spPr>
          <a:xfrm>
            <a:off x="533400" y="497367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θ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05D0D9E-1C00-DAC5-0027-426D97C71339}"/>
              </a:ext>
            </a:extLst>
          </p:cNvPr>
          <p:cNvSpPr/>
          <p:nvPr/>
        </p:nvSpPr>
        <p:spPr>
          <a:xfrm rot="20100804" flipH="1">
            <a:off x="532401" y="4693075"/>
            <a:ext cx="271831" cy="500521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4576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899BD-B33B-01FB-EBD0-06737974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実験１：</a:t>
            </a:r>
            <a:r>
              <a:rPr lang="en-US" altLang="ja-JP" err="1"/>
              <a:t>δ</a:t>
            </a:r>
            <a:r>
              <a:rPr lang="en-US" altLang="ja-JP"/>
              <a:t>=0deg</a:t>
            </a:r>
            <a:r>
              <a:rPr lang="ja-JP" altLang="en-US"/>
              <a:t>校正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427F84-7574-A0D7-E204-94E009E8F4E2}"/>
              </a:ext>
            </a:extLst>
          </p:cNvPr>
          <p:cNvSpPr txBox="1">
            <a:spLocks/>
          </p:cNvSpPr>
          <p:nvPr/>
        </p:nvSpPr>
        <p:spPr>
          <a:xfrm>
            <a:off x="838200" y="15919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ja-JP" sz="2400"/>
              <a:t>1st</a:t>
            </a:r>
            <a:r>
              <a:rPr lang="ja-JP" altLang="en-US" sz="2400"/>
              <a:t>エタロンのみを設置。中性子ビームを</a:t>
            </a:r>
            <a:r>
              <a:rPr lang="en-US" altLang="ja-JP" sz="2400"/>
              <a:t>1deg</a:t>
            </a:r>
            <a:r>
              <a:rPr lang="ja-JP" altLang="en-US" sz="2400"/>
              <a:t>で入射させる。</a:t>
            </a:r>
            <a:r>
              <a:rPr lang="en-US" altLang="ja-JP" sz="2400"/>
              <a:t>(</a:t>
            </a:r>
            <a:r>
              <a:rPr lang="ja-JP" altLang="en-US" sz="2400"/>
              <a:t>図</a:t>
            </a:r>
            <a:r>
              <a:rPr lang="en-US" altLang="ja-JP" sz="2400"/>
              <a:t>1)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400"/>
              <a:t>single slit </a:t>
            </a:r>
            <a:r>
              <a:rPr lang="ja-JP" altLang="en-US" sz="2400"/>
              <a:t>を挿入し、反射が見えることを確認。</a:t>
            </a:r>
            <a:r>
              <a:rPr lang="en-US" altLang="ja-JP" sz="2400"/>
              <a:t> (</a:t>
            </a:r>
            <a:r>
              <a:rPr lang="ja-JP" altLang="en-US" sz="2400"/>
              <a:t>図</a:t>
            </a:r>
            <a:r>
              <a:rPr lang="en-US" altLang="ja-JP" sz="2400"/>
              <a:t>2)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400"/>
              <a:t>double slit</a:t>
            </a:r>
            <a:r>
              <a:rPr lang="ja-JP" altLang="en-US" sz="2400"/>
              <a:t>を挿入し、反射が見えることを確認。</a:t>
            </a:r>
            <a:r>
              <a:rPr lang="en-US" altLang="ja-JP" sz="2400"/>
              <a:t> (</a:t>
            </a:r>
            <a:r>
              <a:rPr lang="ja-JP" altLang="en-US" sz="2400"/>
              <a:t>図</a:t>
            </a:r>
            <a:r>
              <a:rPr lang="en-US" altLang="ja-JP" sz="2400"/>
              <a:t>3)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sz="2400"/>
              <a:t>2nd</a:t>
            </a:r>
            <a:r>
              <a:rPr lang="ja-JP" altLang="en-US" sz="2400"/>
              <a:t>エタロンを設置、</a:t>
            </a:r>
            <a:r>
              <a:rPr lang="en-US" altLang="ja-JP" sz="2400"/>
              <a:t>1st </a:t>
            </a:r>
            <a:r>
              <a:rPr lang="ja-JP" altLang="en-US" sz="2400"/>
              <a:t>エタロンと平行になるよう調節。</a:t>
            </a:r>
            <a:r>
              <a:rPr lang="en-US" altLang="ja-JP" sz="2400"/>
              <a:t>(</a:t>
            </a:r>
            <a:r>
              <a:rPr lang="ja-JP" altLang="en-US" sz="2400"/>
              <a:t>図</a:t>
            </a:r>
            <a:r>
              <a:rPr lang="en-US" altLang="ja-JP" sz="2400"/>
              <a:t>4)</a:t>
            </a:r>
          </a:p>
          <a:p>
            <a:endParaRPr lang="en-US" altLang="ja-JP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86" y="3696771"/>
            <a:ext cx="2680062" cy="26474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88" y="3699841"/>
            <a:ext cx="2869873" cy="264744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0" y="3629189"/>
            <a:ext cx="3054530" cy="264743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17" y="3699841"/>
            <a:ext cx="3095513" cy="264436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C06B0A6-7C09-2626-3726-B2E021EEBB31}"/>
              </a:ext>
            </a:extLst>
          </p:cNvPr>
          <p:cNvSpPr txBox="1"/>
          <p:nvPr/>
        </p:nvSpPr>
        <p:spPr>
          <a:xfrm>
            <a:off x="1363718" y="6276628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1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E0A58E3-9C95-9A6A-91E7-A3DE46B8C6DC}"/>
              </a:ext>
            </a:extLst>
          </p:cNvPr>
          <p:cNvSpPr txBox="1"/>
          <p:nvPr/>
        </p:nvSpPr>
        <p:spPr>
          <a:xfrm>
            <a:off x="4423323" y="6276628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2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2489D2-A07D-1484-E46C-DCE510C6660E}"/>
              </a:ext>
            </a:extLst>
          </p:cNvPr>
          <p:cNvSpPr txBox="1"/>
          <p:nvPr/>
        </p:nvSpPr>
        <p:spPr>
          <a:xfrm>
            <a:off x="7482928" y="6308209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3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36822E-8661-CF31-547E-2CB08BFDD014}"/>
              </a:ext>
            </a:extLst>
          </p:cNvPr>
          <p:cNvSpPr txBox="1"/>
          <p:nvPr/>
        </p:nvSpPr>
        <p:spPr>
          <a:xfrm>
            <a:off x="10467877" y="6308209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4</a:t>
            </a:r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492B2-8A82-5D65-715A-348EB19C74DB}"/>
              </a:ext>
            </a:extLst>
          </p:cNvPr>
          <p:cNvSpPr txBox="1"/>
          <p:nvPr/>
        </p:nvSpPr>
        <p:spPr>
          <a:xfrm>
            <a:off x="639946" y="3509660"/>
            <a:ext cx="2571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游ゴシック"/>
                <a:cs typeface="Calibri"/>
              </a:rPr>
              <a:t>要差し替え</a:t>
            </a:r>
            <a:endParaRPr lang="ja-JP" altLang="en-US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547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実験１：</a:t>
            </a:r>
            <a:r>
              <a:rPr lang="en-US" altLang="ja-JP" err="1"/>
              <a:t>δ</a:t>
            </a:r>
            <a:r>
              <a:rPr lang="en-US" altLang="ja-JP"/>
              <a:t>=0deg</a:t>
            </a:r>
            <a:r>
              <a:rPr lang="ja-JP" altLang="en-US"/>
              <a:t>校正</a:t>
            </a:r>
            <a:endParaRPr kumimoji="1" lang="ja-JP" altLang="en-US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892073"/>
            <a:ext cx="5930537" cy="4464277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15</a:t>
            </a:fld>
            <a:endParaRPr lang="x-none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" y="1892074"/>
            <a:ext cx="5860869" cy="446427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122DB6-CD15-C9ED-509A-9193C441449A}"/>
              </a:ext>
            </a:extLst>
          </p:cNvPr>
          <p:cNvSpPr txBox="1"/>
          <p:nvPr/>
        </p:nvSpPr>
        <p:spPr>
          <a:xfrm>
            <a:off x="2467304" y="6252979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5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E69081-C068-AFDC-EF1F-E8DCE2026278}"/>
              </a:ext>
            </a:extLst>
          </p:cNvPr>
          <p:cNvSpPr txBox="1"/>
          <p:nvPr/>
        </p:nvSpPr>
        <p:spPr>
          <a:xfrm>
            <a:off x="8741941" y="6224295"/>
            <a:ext cx="96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図</a:t>
            </a:r>
            <a:r>
              <a:rPr kumimoji="1" lang="en-US" altLang="ja-JP"/>
              <a:t>6</a:t>
            </a:r>
            <a:endParaRPr kumimoji="1"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3B9DB152-A574-DA4D-9AC6-1F39BC08AF18}"/>
              </a:ext>
            </a:extLst>
          </p:cNvPr>
          <p:cNvSpPr txBox="1">
            <a:spLocks/>
          </p:cNvSpPr>
          <p:nvPr/>
        </p:nvSpPr>
        <p:spPr>
          <a:xfrm>
            <a:off x="838200" y="14250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altLang="ja-JP" sz="2400"/>
              <a:t>H-beam</a:t>
            </a:r>
            <a:r>
              <a:rPr lang="ja-JP" altLang="en-US" sz="2400"/>
              <a:t>と</a:t>
            </a:r>
            <a:r>
              <a:rPr lang="en-US" altLang="ja-JP" sz="2400"/>
              <a:t>O-beam</a:t>
            </a:r>
            <a:r>
              <a:rPr lang="ja-JP" altLang="en-US" sz="2400"/>
              <a:t>の干渉を確認。振動の穏やかなセットアップを特定。</a:t>
            </a:r>
            <a:endParaRPr lang="en-US" altLang="ja-JP" sz="2400"/>
          </a:p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5928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C27B-3698-4DE4-51D4-993B7F94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実験１：</a:t>
            </a:r>
            <a:r>
              <a:rPr lang="en-US" altLang="ja-JP" err="1"/>
              <a:t>δ</a:t>
            </a:r>
            <a:r>
              <a:rPr lang="en-US" altLang="ja-JP"/>
              <a:t>=0deg</a:t>
            </a:r>
            <a:r>
              <a:rPr lang="ja-JP" altLang="en-US"/>
              <a:t>校正</a:t>
            </a:r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09809-20CA-2949-3364-45E695209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943" y="1690688"/>
                <a:ext cx="64334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JP"/>
                  <a:t>波長最大を取る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JP"/>
                  <a:t>とその前後±1 mdegのFFTによって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mdeg</m:t>
                    </m:r>
                  </m:oMath>
                </a14:m>
                <a:r>
                  <a:rPr lang="en-JP"/>
                  <a:t>を再確認（事前シミュレーションと照合）</a:t>
                </a:r>
              </a:p>
              <a:p>
                <a:pPr marL="0" indent="0">
                  <a:buNone/>
                </a:pPr>
                <a:r>
                  <a:rPr lang="en-JP"/>
                  <a:t>これ以上精度を上げることは非現実的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09809-20CA-2949-3364-45E695209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943" y="1690688"/>
                <a:ext cx="6433457" cy="4351338"/>
              </a:xfrm>
              <a:blipFill>
                <a:blip r:embed="rId2"/>
                <a:stretch>
                  <a:fillRect l="-1991" t="-29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D7833-C359-7780-FAA0-04533965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en-JP" smtClean="0"/>
              <a:t>16</a:t>
            </a:fld>
            <a:endParaRPr lang="en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725BB-1106-17A3-571B-0536087D2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t="13333" r="2458" b="1972"/>
          <a:stretch/>
        </p:blipFill>
        <p:spPr>
          <a:xfrm rot="5400000">
            <a:off x="636097" y="2792903"/>
            <a:ext cx="3429001" cy="4701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5DCEE-D3DD-4CF0-E163-68181BBFA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9" t="13333" b="2186"/>
          <a:stretch/>
        </p:blipFill>
        <p:spPr>
          <a:xfrm rot="5400000">
            <a:off x="4073085" y="2860701"/>
            <a:ext cx="3429002" cy="4565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7708C-3AEA-2CE2-A559-78323E2D9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9" t="13333" b="2186"/>
          <a:stretch/>
        </p:blipFill>
        <p:spPr>
          <a:xfrm rot="5400000">
            <a:off x="7773639" y="2741981"/>
            <a:ext cx="3530842" cy="4701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3B919-DF43-8973-E15A-CE0CE9236A4A}"/>
              </a:ext>
            </a:extLst>
          </p:cNvPr>
          <p:cNvSpPr txBox="1"/>
          <p:nvPr/>
        </p:nvSpPr>
        <p:spPr>
          <a:xfrm>
            <a:off x="5088194" y="4982646"/>
            <a:ext cx="15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波長最大のθ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02444-5898-1535-DEDD-AE67DA66B959}"/>
              </a:ext>
            </a:extLst>
          </p:cNvPr>
          <p:cNvSpPr txBox="1"/>
          <p:nvPr/>
        </p:nvSpPr>
        <p:spPr>
          <a:xfrm>
            <a:off x="2413405" y="4958834"/>
            <a:ext cx="109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-1 mdeg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68A65-A104-7FA1-934D-1AE9A2C4FEAA}"/>
              </a:ext>
            </a:extLst>
          </p:cNvPr>
          <p:cNvSpPr txBox="1"/>
          <p:nvPr/>
        </p:nvSpPr>
        <p:spPr>
          <a:xfrm>
            <a:off x="9539060" y="4958834"/>
            <a:ext cx="109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+1 mdeg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9EEC9-E48B-841D-3915-60FAAAEF1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" t="10281" r="39111" b="1387"/>
          <a:stretch/>
        </p:blipFill>
        <p:spPr>
          <a:xfrm>
            <a:off x="7826197" y="-3730"/>
            <a:ext cx="4129597" cy="403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CDF27-6AC4-5278-5789-E5FE2DEC4FCA}"/>
              </a:ext>
            </a:extLst>
          </p:cNvPr>
          <p:cNvSpPr txBox="1"/>
          <p:nvPr/>
        </p:nvSpPr>
        <p:spPr>
          <a:xfrm>
            <a:off x="9161767" y="3561318"/>
            <a:ext cx="109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200 /nm</a:t>
            </a:r>
          </a:p>
        </p:txBody>
      </p:sp>
    </p:spTree>
    <p:extLst>
      <p:ext uri="{BB962C8B-B14F-4D97-AF65-F5344CB8AC3E}">
        <p14:creationId xmlns:p14="http://schemas.microsoft.com/office/powerpoint/2010/main" val="167800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</a:t>
            </a:r>
            <a:r>
              <a:rPr lang="en-US" altLang="ja-JP"/>
              <a:t>2</a:t>
            </a:r>
            <a:r>
              <a:rPr lang="ja-JP" altLang="en-US"/>
              <a:t>：</a:t>
            </a:r>
            <a:r>
              <a:rPr lang="en-US" altLang="ja-JP" err="1"/>
              <a:t>δ</a:t>
            </a:r>
            <a:r>
              <a:rPr lang="en-US" altLang="ja-JP"/>
              <a:t>=30deg</a:t>
            </a:r>
            <a:r>
              <a:rPr lang="ja-JP" altLang="en-US"/>
              <a:t>測定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1156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干渉計を三角台に設置。平行四辺形の経路は入射軸に対して</a:t>
            </a:r>
            <a:r>
              <a:rPr kumimoji="1" lang="en-US" altLang="ja-JP"/>
              <a:t>30deg</a:t>
            </a:r>
            <a:r>
              <a:rPr kumimoji="1" lang="ja-JP" altLang="en-US"/>
              <a:t>回転。</a:t>
            </a:r>
            <a:endParaRPr kumimoji="1" lang="en-US" altLang="ja-JP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三角台ごと回転</a:t>
            </a:r>
            <a:r>
              <a:rPr kumimoji="1" lang="en-US" altLang="ja-JP"/>
              <a:t>Stage</a:t>
            </a:r>
            <a:r>
              <a:rPr kumimoji="1" lang="ja-JP" altLang="en-US"/>
              <a:t>に搭載。</a:t>
            </a:r>
            <a:endParaRPr kumimoji="1" lang="en-US" altLang="ja-JP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水平位置と</a:t>
            </a:r>
            <a:r>
              <a:rPr kumimoji="1" lang="en-US" altLang="ja-JP" err="1"/>
              <a:t>δ</a:t>
            </a:r>
            <a:r>
              <a:rPr kumimoji="1" lang="ja-JP" altLang="en-US"/>
              <a:t>を微調整して測定。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17</a:t>
            </a:fld>
            <a:endParaRPr lang="x-none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1487" y="3234963"/>
            <a:ext cx="4371701" cy="327877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79" y="2827038"/>
            <a:ext cx="5326842" cy="3779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DCAE-2F64-60FB-C0D0-E4E7E773A237}"/>
              </a:ext>
            </a:extLst>
          </p:cNvPr>
          <p:cNvSpPr txBox="1"/>
          <p:nvPr/>
        </p:nvSpPr>
        <p:spPr>
          <a:xfrm>
            <a:off x="6324601" y="4985656"/>
            <a:ext cx="5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>
                <a:solidFill>
                  <a:srgbClr val="FF0000"/>
                </a:solidFill>
              </a:rPr>
              <a:t>δ</a:t>
            </a:r>
            <a:r>
              <a:rPr lang="en-US">
                <a:solidFill>
                  <a:srgbClr val="FF0000"/>
                </a:solidFill>
              </a:rPr>
              <a:t>=</a:t>
            </a:r>
            <a:endParaRPr lang="en-JP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6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9FEE-707F-B4AA-37AF-F2A67E4B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目次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892F-F864-6C93-74D4-9073D44A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原理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事前シミュレーション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実験</a:t>
            </a:r>
          </a:p>
          <a:p>
            <a:r>
              <a:rPr lang="ja-JP" altLang="en-US" b="1"/>
              <a:t>結果と</a:t>
            </a:r>
            <a:r>
              <a:rPr lang="x-none" b="1"/>
              <a:t>考察</a:t>
            </a:r>
          </a:p>
          <a:p>
            <a:pPr marL="0" indent="0">
              <a:buNone/>
            </a:pPr>
            <a:endParaRPr lang="x-non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3474-1EB5-00FC-6C2C-52CA613E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2369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42675"/>
            <a:ext cx="10515600" cy="1325563"/>
          </a:xfrm>
        </p:spPr>
        <p:txBody>
          <a:bodyPr/>
          <a:lstStyle/>
          <a:p>
            <a:r>
              <a:rPr kumimoji="1" lang="ja-JP" altLang="en-US"/>
              <a:t>結果と考察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987692"/>
            <a:ext cx="10515600" cy="4853260"/>
          </a:xfrm>
        </p:spPr>
        <p:txBody>
          <a:bodyPr/>
          <a:lstStyle/>
          <a:p>
            <a:r>
              <a:rPr kumimoji="1" lang="ja-JP" altLang="en-US"/>
              <a:t>単に</a:t>
            </a:r>
            <a:r>
              <a:rPr kumimoji="1" lang="en-US" altLang="ja-JP"/>
              <a:t>30deg</a:t>
            </a:r>
            <a:r>
              <a:rPr kumimoji="1" lang="ja-JP" altLang="en-US"/>
              <a:t>傾けたときは、</a:t>
            </a:r>
            <a:r>
              <a:rPr kumimoji="1" lang="en-US" altLang="ja-JP"/>
              <a:t>direct</a:t>
            </a:r>
            <a:r>
              <a:rPr kumimoji="1" lang="ja-JP" altLang="en-US"/>
              <a:t>のみ確認された。</a:t>
            </a:r>
            <a:endParaRPr kumimoji="1" lang="en-US" altLang="ja-JP"/>
          </a:p>
          <a:p>
            <a:r>
              <a:rPr kumimoji="1" lang="en-US" altLang="ja-JP"/>
              <a:t>double slit</a:t>
            </a:r>
            <a:r>
              <a:rPr kumimoji="1" lang="ja-JP" altLang="en-US"/>
              <a:t>を外して測定すると、</a:t>
            </a:r>
            <a:r>
              <a:rPr kumimoji="1" lang="en-US" altLang="ja-JP"/>
              <a:t>direct</a:t>
            </a:r>
            <a:r>
              <a:rPr kumimoji="1" lang="ja-JP" altLang="en-US"/>
              <a:t>と反射信号</a:t>
            </a:r>
            <a:r>
              <a:rPr kumimoji="1" lang="en-US" altLang="ja-JP"/>
              <a:t>1</a:t>
            </a:r>
            <a:r>
              <a:rPr kumimoji="1" lang="ja-JP" altLang="en-US"/>
              <a:t>つ</a:t>
            </a:r>
            <a:r>
              <a:rPr kumimoji="1" lang="en-US" altLang="ja-JP"/>
              <a:t>(H-Beam)</a:t>
            </a:r>
            <a:r>
              <a:rPr kumimoji="1" lang="ja-JP" altLang="en-US"/>
              <a:t>が確認された。</a:t>
            </a:r>
            <a:endParaRPr kumimoji="1" lang="en-US" altLang="ja-JP"/>
          </a:p>
          <a:p>
            <a:r>
              <a:rPr kumimoji="1" lang="en-US" altLang="ja-JP"/>
              <a:t>30deg</a:t>
            </a:r>
            <a:r>
              <a:rPr kumimoji="1" lang="ja-JP" altLang="en-US"/>
              <a:t>傾斜させた状態で干渉は観察できなかった。</a:t>
            </a:r>
            <a:endParaRPr kumimoji="1" lang="en-US" altLang="ja-JP"/>
          </a:p>
          <a:p>
            <a:pPr marL="0" indent="0">
              <a:buNone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19</a:t>
            </a:fld>
            <a:endParaRPr lang="x-none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66" y="2980804"/>
            <a:ext cx="4291813" cy="355810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41" y="2980804"/>
            <a:ext cx="4183080" cy="3646419"/>
          </a:xfrm>
          <a:prstGeom prst="rect">
            <a:avLst/>
          </a:prstGeom>
        </p:spPr>
      </p:pic>
      <p:pic>
        <p:nvPicPr>
          <p:cNvPr id="5" name="図 8">
            <a:extLst>
              <a:ext uri="{FF2B5EF4-FFF2-40B4-BE49-F238E27FC236}">
                <a16:creationId xmlns:a16="http://schemas.microsoft.com/office/drawing/2014/main" id="{E5E8EA1A-7070-F715-8854-BAB476965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1" y="3454696"/>
            <a:ext cx="3618297" cy="2566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3D57E-CC7A-E17F-C404-53E9225CCC45}"/>
              </a:ext>
            </a:extLst>
          </p:cNvPr>
          <p:cNvSpPr txBox="1"/>
          <p:nvPr/>
        </p:nvSpPr>
        <p:spPr>
          <a:xfrm>
            <a:off x="10352314" y="3559629"/>
            <a:ext cx="150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direct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8C0113-A2E1-CCBC-5D47-4DF368D1CBE7}"/>
              </a:ext>
            </a:extLst>
          </p:cNvPr>
          <p:cNvCxnSpPr>
            <a:cxnSpLocks/>
          </p:cNvCxnSpPr>
          <p:nvPr/>
        </p:nvCxnSpPr>
        <p:spPr>
          <a:xfrm flipH="1">
            <a:off x="10352314" y="3866441"/>
            <a:ext cx="348343" cy="444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F869A-5703-1513-164B-7416CA6A9538}"/>
              </a:ext>
            </a:extLst>
          </p:cNvPr>
          <p:cNvSpPr txBox="1"/>
          <p:nvPr/>
        </p:nvSpPr>
        <p:spPr>
          <a:xfrm>
            <a:off x="8996746" y="5137643"/>
            <a:ext cx="10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H beam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36745B-CFA5-4507-8EAB-739178A04655}"/>
              </a:ext>
            </a:extLst>
          </p:cNvPr>
          <p:cNvCxnSpPr/>
          <p:nvPr/>
        </p:nvCxnSpPr>
        <p:spPr>
          <a:xfrm flipV="1">
            <a:off x="9612086" y="4804013"/>
            <a:ext cx="216886" cy="257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CE1FAC-DB8D-6032-27B0-9EFD8A46D6E3}"/>
              </a:ext>
            </a:extLst>
          </p:cNvPr>
          <p:cNvSpPr txBox="1"/>
          <p:nvPr/>
        </p:nvSpPr>
        <p:spPr>
          <a:xfrm>
            <a:off x="4942114" y="3069771"/>
            <a:ext cx="24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  <a:r>
              <a:rPr lang="en-JP"/>
              <a:t>ouble slitあり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46E71-6F1E-B7C2-AF6E-C3B574A201E8}"/>
              </a:ext>
            </a:extLst>
          </p:cNvPr>
          <p:cNvSpPr txBox="1"/>
          <p:nvPr/>
        </p:nvSpPr>
        <p:spPr>
          <a:xfrm>
            <a:off x="8287920" y="2975814"/>
            <a:ext cx="25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</a:t>
            </a:r>
            <a:r>
              <a:rPr lang="en-JP"/>
              <a:t>ouble slitなし</a:t>
            </a:r>
          </a:p>
        </p:txBody>
      </p:sp>
    </p:spTree>
    <p:extLst>
      <p:ext uri="{BB962C8B-B14F-4D97-AF65-F5344CB8AC3E}">
        <p14:creationId xmlns:p14="http://schemas.microsoft.com/office/powerpoint/2010/main" val="405379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9FEE-707F-B4AA-37AF-F2A67E4B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目次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892F-F864-6C93-74D4-9073D44A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/>
              <a:t>原理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事前シミュレーション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実験</a:t>
            </a:r>
          </a:p>
          <a:p>
            <a:r>
              <a:rPr lang="ja-JP" altLang="en-US" b="1">
                <a:solidFill>
                  <a:schemeClr val="bg2">
                    <a:lumMod val="75000"/>
                  </a:schemeClr>
                </a:solidFill>
              </a:rPr>
              <a:t>結果と</a:t>
            </a:r>
            <a:r>
              <a:rPr lang="x-none" b="1">
                <a:solidFill>
                  <a:schemeClr val="bg2">
                    <a:lumMod val="75000"/>
                  </a:schemeClr>
                </a:solidFill>
              </a:rPr>
              <a:t>考察</a:t>
            </a:r>
          </a:p>
          <a:p>
            <a:pPr marL="0" indent="0">
              <a:buNone/>
            </a:pPr>
            <a:endParaRPr lang="x-non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3474-1EB5-00FC-6C2C-52CA613E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874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結果と考察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75954"/>
            <a:ext cx="10515600" cy="4801009"/>
          </a:xfrm>
        </p:spPr>
        <p:txBody>
          <a:bodyPr/>
          <a:lstStyle/>
          <a:p>
            <a:r>
              <a:rPr kumimoji="1" lang="ja-JP" altLang="en-US"/>
              <a:t>ダイレクトと反射が確認できているので、</a:t>
            </a:r>
            <a:r>
              <a:rPr kumimoji="1" lang="en-US" altLang="ja-JP"/>
              <a:t>1st</a:t>
            </a:r>
            <a:r>
              <a:rPr kumimoji="1" lang="ja-JP" altLang="en-US"/>
              <a:t>エタロンでは反射が起こっていると考えられる。</a:t>
            </a:r>
            <a:endParaRPr kumimoji="1" lang="en-US" altLang="ja-JP"/>
          </a:p>
          <a:p>
            <a:r>
              <a:rPr kumimoji="1" lang="en-US" altLang="ja-JP"/>
              <a:t>30deg</a:t>
            </a:r>
            <a:r>
              <a:rPr kumimoji="1" lang="ja-JP" altLang="en-US"/>
              <a:t>傾斜状態で入射角を厳格に制御できない難点。</a:t>
            </a:r>
            <a:endParaRPr kumimoji="1" lang="en-US" altLang="ja-JP"/>
          </a:p>
          <a:p>
            <a:r>
              <a:rPr kumimoji="1" lang="ja-JP" altLang="en-US"/>
              <a:t>蝶番機構を活用することで、平行四辺形に垂直な軸で回転可能にできる可能性がある。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20</a:t>
            </a:fld>
            <a:endParaRPr lang="x-none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4" y="4119699"/>
            <a:ext cx="3451607" cy="20572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07" y="4119699"/>
            <a:ext cx="3662554" cy="20572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677A1A-330D-84DC-C89C-3A6DF352A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49" y="4119700"/>
            <a:ext cx="3032347" cy="2150472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6601097" y="3907086"/>
            <a:ext cx="304800" cy="231648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47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謝辞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9086" y="1816917"/>
            <a:ext cx="10515600" cy="4351338"/>
          </a:xfrm>
        </p:spPr>
        <p:txBody>
          <a:bodyPr/>
          <a:lstStyle/>
          <a:p>
            <a:pPr fontAlgn="base"/>
            <a:r>
              <a:rPr lang="en-US" altLang="ja-JP" err="1"/>
              <a:t>高エネルギー研究室</a:t>
            </a:r>
            <a:r>
              <a:rPr lang="ja-JP" altLang="ja-JP"/>
              <a:t>　竹内広樹さん</a:t>
            </a:r>
            <a:r>
              <a:rPr lang="en-US" altLang="ja-JP"/>
              <a:t>​</a:t>
            </a:r>
          </a:p>
          <a:p>
            <a:pPr fontAlgn="base"/>
            <a:r>
              <a:rPr lang="en-US" altLang="ja-JP"/>
              <a:t>J-PARC MLF</a:t>
            </a:r>
            <a:r>
              <a:rPr lang="ja-JP" altLang="ja-JP"/>
              <a:t>　三島賢二</a:t>
            </a:r>
            <a:r>
              <a:rPr lang="ja-JP" altLang="en-US"/>
              <a:t>先生</a:t>
            </a:r>
            <a:r>
              <a:rPr lang="ja-JP" altLang="ja-JP"/>
              <a:t> </a:t>
            </a:r>
            <a:r>
              <a:rPr lang="en-US" altLang="ja-JP"/>
              <a:t>​</a:t>
            </a:r>
          </a:p>
          <a:p>
            <a:pPr fontAlgn="base"/>
            <a:r>
              <a:rPr lang="ja-JP" altLang="ja-JP"/>
              <a:t>名古屋大理学研究科　北口雅暁</a:t>
            </a:r>
            <a:r>
              <a:rPr lang="ja-JP" altLang="en-US"/>
              <a:t>先生</a:t>
            </a:r>
            <a:r>
              <a:rPr lang="ja-JP" altLang="ja-JP"/>
              <a:t> 、南部太郎さん、藤家拓大さん ​</a:t>
            </a:r>
          </a:p>
          <a:p>
            <a:pPr fontAlgn="base"/>
            <a:r>
              <a:rPr lang="ja-JP" altLang="ja-JP"/>
              <a:t>指導教員　中家剛</a:t>
            </a:r>
            <a:r>
              <a:rPr lang="ja-JP" altLang="en-US"/>
              <a:t>先生</a:t>
            </a:r>
            <a:r>
              <a:rPr lang="ja-JP" altLang="ja-JP"/>
              <a:t>、木河達也</a:t>
            </a:r>
            <a:r>
              <a:rPr lang="ja-JP" altLang="en-US"/>
              <a:t>先生</a:t>
            </a:r>
            <a:r>
              <a:rPr lang="ja-JP" altLang="ja-JP"/>
              <a:t> ​</a:t>
            </a:r>
          </a:p>
          <a:p>
            <a:pPr fontAlgn="base"/>
            <a:r>
              <a:rPr lang="en-US" altLang="ja-JP"/>
              <a:t>TA</a:t>
            </a:r>
            <a:r>
              <a:rPr lang="ja-JP" altLang="ja-JP"/>
              <a:t>　星野大輝さん、有元隼太さん ​</a:t>
            </a:r>
          </a:p>
          <a:p>
            <a:pPr marL="0" indent="0" fontAlgn="base">
              <a:buNone/>
            </a:pPr>
            <a:r>
              <a:rPr lang="ja-JP" altLang="en-US"/>
              <a:t>大変お世話になりました</a:t>
            </a:r>
            <a:endParaRPr lang="ja-JP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027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795"/>
            <a:ext cx="12192000" cy="9143999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>
                <a:solidFill>
                  <a:schemeClr val="bg1"/>
                </a:solidFill>
                <a:latin typeface="UD デジタル 教科書体 NP-R" panose="02020400000000000000" pitchFamily="18" charset="-128"/>
                <a:ea typeface="UD デジタル 教科書体 NP-R" panose="02020400000000000000" pitchFamily="18" charset="-128"/>
              </a:rPr>
              <a:t>晩御飯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0683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8753-0AF5-8CA0-F7B9-AF3937A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29343"/>
          </a:xfrm>
        </p:spPr>
        <p:txBody>
          <a:bodyPr>
            <a:normAutofit/>
          </a:bodyPr>
          <a:lstStyle/>
          <a:p>
            <a:r>
              <a:rPr lang="x-none" sz="3600"/>
              <a:t>COW効果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16175-4227-9918-FEE4-240FE6F7BC6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420585"/>
                <a:ext cx="5256212" cy="261801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x-none" sz="2400"/>
                  <a:t>重力場中の非相対論的中性子はSchrödinger方程式に従う。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𝑚𝑔𝑦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x-none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𝑑𝑠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𝑚𝑔𝑦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x-none" sz="2400"/>
              </a:p>
              <a:p>
                <a:pPr marL="0" indent="0">
                  <a:buNone/>
                </a:pPr>
                <a:endParaRPr lang="x-none" sz="2400"/>
              </a:p>
              <a:p>
                <a:pPr marL="0" indent="0">
                  <a:buNone/>
                </a:pPr>
                <a:endParaRPr lang="x-none" sz="2400"/>
              </a:p>
              <a:p>
                <a:pPr marL="0" indent="0">
                  <a:buNone/>
                </a:pPr>
                <a:endParaRPr lang="x-none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16175-4227-9918-FEE4-240FE6F7B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420585"/>
                <a:ext cx="5256212" cy="2618015"/>
              </a:xfrm>
              <a:blipFill>
                <a:blip r:embed="rId2"/>
                <a:stretch>
                  <a:fillRect l="-1856" t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5E404E-94B4-ABAF-7799-A5DEC78DD38F}"/>
                  </a:ext>
                </a:extLst>
              </p:cNvPr>
              <p:cNvSpPr txBox="1"/>
              <p:nvPr/>
            </p:nvSpPr>
            <p:spPr>
              <a:xfrm>
                <a:off x="770986" y="3865318"/>
                <a:ext cx="10581226" cy="1572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x-none" sz="2400"/>
                  <a:t>ループの面積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x-none" sz="2400"/>
                  <a:t>に比例する位相差が発生、干渉する。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𝐵𝐶𝐸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𝐵𝐷𝐸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𝑔𝐴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x-none" sz="2400"/>
              </a:p>
              <a:p>
                <a:pPr marL="0" indent="0">
                  <a:buNone/>
                </a:pPr>
                <a:r>
                  <a:rPr lang="x-none" sz="2400">
                    <a:solidFill>
                      <a:srgbClr val="FF0000"/>
                    </a:solidFill>
                  </a:rPr>
                  <a:t>量子力学特有の現象に重力</a:t>
                </a:r>
                <a:r>
                  <a:rPr lang="x-none" sz="2400"/>
                  <a:t>が現れる例。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5E404E-94B4-ABAF-7799-A5DEC78D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6" y="3865318"/>
                <a:ext cx="10581226" cy="1572097"/>
              </a:xfrm>
              <a:prstGeom prst="rect">
                <a:avLst/>
              </a:prstGeom>
              <a:blipFill>
                <a:blip r:embed="rId3"/>
                <a:stretch>
                  <a:fillRect l="-864" t="-4651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line with arrows and letters&#10;&#10;Description automatically generated">
            <a:extLst>
              <a:ext uri="{FF2B5EF4-FFF2-40B4-BE49-F238E27FC236}">
                <a16:creationId xmlns:a16="http://schemas.microsoft.com/office/drawing/2014/main" id="{AEE87185-5C66-AAA1-104C-5A949CE7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02" y="1420585"/>
            <a:ext cx="4965700" cy="2070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A663-BDDC-E961-C500-038C57D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494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rawing of a triangle with lines and letters&#10;&#10;Description automatically generated">
            <a:extLst>
              <a:ext uri="{FF2B5EF4-FFF2-40B4-BE49-F238E27FC236}">
                <a16:creationId xmlns:a16="http://schemas.microsoft.com/office/drawing/2014/main" id="{E49581E3-796A-2E2B-81F0-EB1996BC8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8072" y="2091497"/>
            <a:ext cx="5172302" cy="26750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1C49E3D-6646-3332-08B8-44C57AA94B4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7" y="987425"/>
                <a:ext cx="5638285" cy="4881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x-none" sz="2400"/>
                  <a:t>ハーフミラーとフルミラーで作った系</a:t>
                </a:r>
                <a:r>
                  <a:rPr lang="en-JP" sz="2400"/>
                  <a:t>にて</a:t>
                </a:r>
                <a:r>
                  <a:rPr lang="x-none" sz="2400"/>
                  <a:t>四角形が平行四辺形から角度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x-none" sz="2400"/>
                  <a:t>歪むと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x-none" sz="2400"/>
                  <a:t>ループの面積が変化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x-none" sz="2400"/>
                  <a:t>経路差が発生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x-none" sz="2400"/>
              </a:p>
              <a:p>
                <a:r>
                  <a:rPr lang="x-none" sz="2400"/>
                  <a:t>それぞれ考慮して位相差は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𝐷𝐿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≃4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x-none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BCE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BDE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x-none" sz="2400"/>
              </a:p>
              <a:p>
                <a:r>
                  <a:rPr lang="x-none" sz="2400"/>
                  <a:t>と計算できる。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1C49E3D-6646-3332-08B8-44C57AA94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7" y="987425"/>
                <a:ext cx="5638285" cy="4881563"/>
              </a:xfrm>
              <a:blipFill>
                <a:blip r:embed="rId4"/>
                <a:stretch>
                  <a:fillRect l="-1730" t="-2497" r="-108"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C76AC-497B-C38F-1DC3-3674B795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4</a:t>
            </a:fld>
            <a:endParaRPr lang="x-non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A76F45-9469-1B99-E5F3-3794A5AF5759}"/>
              </a:ext>
            </a:extLst>
          </p:cNvPr>
          <p:cNvCxnSpPr/>
          <p:nvPr/>
        </p:nvCxnSpPr>
        <p:spPr>
          <a:xfrm>
            <a:off x="8746703" y="2588654"/>
            <a:ext cx="2408349" cy="45076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BD4648-94FB-6755-E20D-E564FD795E44}"/>
              </a:ext>
            </a:extLst>
          </p:cNvPr>
          <p:cNvCxnSpPr/>
          <p:nvPr/>
        </p:nvCxnSpPr>
        <p:spPr>
          <a:xfrm>
            <a:off x="8667284" y="2826913"/>
            <a:ext cx="2408349" cy="45076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0ADDE1-C4DE-027A-62BD-47DC42FA57AF}"/>
              </a:ext>
            </a:extLst>
          </p:cNvPr>
          <p:cNvCxnSpPr/>
          <p:nvPr/>
        </p:nvCxnSpPr>
        <p:spPr>
          <a:xfrm>
            <a:off x="6608810" y="4288665"/>
            <a:ext cx="2455413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5D7307-E8F7-F1B5-ADC1-D0D8576D5261}"/>
              </a:ext>
            </a:extLst>
          </p:cNvPr>
          <p:cNvCxnSpPr/>
          <p:nvPr/>
        </p:nvCxnSpPr>
        <p:spPr>
          <a:xfrm>
            <a:off x="6608809" y="4544096"/>
            <a:ext cx="2455413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CD0750-31B1-2799-79A4-6F7A44B374FB}"/>
              </a:ext>
            </a:extLst>
          </p:cNvPr>
          <p:cNvSpPr txBox="1"/>
          <p:nvPr/>
        </p:nvSpPr>
        <p:spPr>
          <a:xfrm>
            <a:off x="6325726" y="381914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θ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5748A6E-3A7F-9A10-953B-DC77D79023E8}"/>
              </a:ext>
            </a:extLst>
          </p:cNvPr>
          <p:cNvSpPr/>
          <p:nvPr/>
        </p:nvSpPr>
        <p:spPr>
          <a:xfrm rot="11476000">
            <a:off x="6637266" y="3607541"/>
            <a:ext cx="147554" cy="68496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315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D978884-8ACB-A9CA-A48B-B9A5E6C5931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940158"/>
                <a:ext cx="5172302" cy="4928830"/>
              </a:xfrm>
            </p:spPr>
            <p:txBody>
              <a:bodyPr>
                <a:normAutofit/>
              </a:bodyPr>
              <a:lstStyle/>
              <a:p>
                <a:r>
                  <a:rPr lang="x-none" sz="2400"/>
                  <a:t>反射・透過による波動関数の位相変化を考慮するとHとOのビーム強度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x-none" sz="2400"/>
                  <a:t>を用いて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x-none" sz="2400"/>
              </a:p>
              <a:p>
                <a:r>
                  <a:rPr lang="x-none" sz="2400"/>
                  <a:t>から位相差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x-none" sz="2400"/>
                  <a:t>を取り出せる。</a:t>
                </a:r>
              </a:p>
              <a:p>
                <a:endParaRPr lang="x-none" sz="2400"/>
              </a:p>
              <a:p>
                <a:r>
                  <a:rPr lang="x-none" sz="2400"/>
                  <a:t>COW効果は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TOF</m:t>
                    </m:r>
                  </m:oMath>
                </a14:m>
                <a:r>
                  <a:rPr lang="x-none" sz="2400"/>
                  <a:t>なので、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x-none" sz="2400">
                    <a:solidFill>
                      <a:schemeClr val="tx1"/>
                    </a:solidFill>
                  </a:rPr>
                  <a:t>(四角形が水平)で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x-none" sz="2400">
                    <a:solidFill>
                      <a:schemeClr val="tx1"/>
                    </a:solidFill>
                  </a:rPr>
                  <a:t>となるようセットアップを調節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x-none" sz="2400">
                    <a:solidFill>
                      <a:schemeClr val="tx1"/>
                    </a:solidFill>
                  </a:rPr>
                  <a:t>で</a:t>
                </a:r>
                <a:r>
                  <a:rPr lang="x-none" sz="2400"/>
                  <a:t>TOFと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x-none" sz="2400"/>
                  <a:t>のグラフを書けば振動が見える</a:t>
                </a:r>
              </a:p>
              <a:p>
                <a:endParaRPr lang="x-none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D978884-8ACB-A9CA-A48B-B9A5E6C59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940158"/>
                <a:ext cx="5172302" cy="4928830"/>
              </a:xfrm>
              <a:blipFill>
                <a:blip r:embed="rId2"/>
                <a:stretch>
                  <a:fillRect l="-1887" t="-1731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E2DE6-DC93-8CA9-528F-47E10614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5</a:t>
            </a:fld>
            <a:endParaRPr lang="x-none"/>
          </a:p>
        </p:txBody>
      </p:sp>
      <p:pic>
        <p:nvPicPr>
          <p:cNvPr id="7" name="Content Placeholder 8" descr="A drawing of a triangle with lines and letters&#10;&#10;Description automatically generated">
            <a:extLst>
              <a:ext uri="{FF2B5EF4-FFF2-40B4-BE49-F238E27FC236}">
                <a16:creationId xmlns:a16="http://schemas.microsoft.com/office/drawing/2014/main" id="{7B9FC606-31F1-F9AA-3912-7454DE33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9912" y="940158"/>
            <a:ext cx="5172302" cy="2675006"/>
          </a:xfrm>
        </p:spPr>
      </p:pic>
      <p:sp>
        <p:nvSpPr>
          <p:cNvPr id="2" name="Data 1">
            <a:extLst>
              <a:ext uri="{FF2B5EF4-FFF2-40B4-BE49-F238E27FC236}">
                <a16:creationId xmlns:a16="http://schemas.microsoft.com/office/drawing/2014/main" id="{1A379C63-13DE-94EF-3858-1992943A31D1}"/>
              </a:ext>
            </a:extLst>
          </p:cNvPr>
          <p:cNvSpPr/>
          <p:nvPr/>
        </p:nvSpPr>
        <p:spPr>
          <a:xfrm>
            <a:off x="8458957" y="4615808"/>
            <a:ext cx="978390" cy="1053279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" name="Data 2">
            <a:extLst>
              <a:ext uri="{FF2B5EF4-FFF2-40B4-BE49-F238E27FC236}">
                <a16:creationId xmlns:a16="http://schemas.microsoft.com/office/drawing/2014/main" id="{39F9C0E3-67CB-7882-BEE0-2141028103D6}"/>
              </a:ext>
            </a:extLst>
          </p:cNvPr>
          <p:cNvSpPr/>
          <p:nvPr/>
        </p:nvSpPr>
        <p:spPr>
          <a:xfrm>
            <a:off x="8458957" y="5467380"/>
            <a:ext cx="978390" cy="208140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B339F-BD00-8A2C-FD3D-3D31050D141C}"/>
              </a:ext>
            </a:extLst>
          </p:cNvPr>
          <p:cNvCxnSpPr>
            <a:cxnSpLocks/>
          </p:cNvCxnSpPr>
          <p:nvPr/>
        </p:nvCxnSpPr>
        <p:spPr>
          <a:xfrm>
            <a:off x="7571452" y="5669085"/>
            <a:ext cx="88482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B2EEA0-ED03-E116-93F6-8F00749CF9DB}"/>
              </a:ext>
            </a:extLst>
          </p:cNvPr>
          <p:cNvCxnSpPr>
            <a:cxnSpLocks/>
          </p:cNvCxnSpPr>
          <p:nvPr/>
        </p:nvCxnSpPr>
        <p:spPr>
          <a:xfrm>
            <a:off x="9437347" y="4611258"/>
            <a:ext cx="802342" cy="1344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8CC1D1-AB6D-9D24-8B56-18E694EA6DBF}"/>
              </a:ext>
            </a:extLst>
          </p:cNvPr>
          <p:cNvCxnSpPr>
            <a:cxnSpLocks/>
          </p:cNvCxnSpPr>
          <p:nvPr/>
        </p:nvCxnSpPr>
        <p:spPr>
          <a:xfrm flipV="1">
            <a:off x="9437347" y="4086214"/>
            <a:ext cx="153211" cy="5267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2147DE-0C2F-2AD6-7D29-7C74282B68F3}"/>
              </a:ext>
            </a:extLst>
          </p:cNvPr>
          <p:cNvCxnSpPr>
            <a:cxnSpLocks/>
          </p:cNvCxnSpPr>
          <p:nvPr/>
        </p:nvCxnSpPr>
        <p:spPr>
          <a:xfrm>
            <a:off x="9437347" y="5474639"/>
            <a:ext cx="802342" cy="1344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00BABB-EBD9-5831-CEDE-5952470FCDD8}"/>
              </a:ext>
            </a:extLst>
          </p:cNvPr>
          <p:cNvCxnSpPr>
            <a:cxnSpLocks/>
          </p:cNvCxnSpPr>
          <p:nvPr/>
        </p:nvCxnSpPr>
        <p:spPr>
          <a:xfrm flipV="1">
            <a:off x="9437347" y="5213169"/>
            <a:ext cx="306423" cy="26147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8008D-9279-A9D2-D7ED-F08BBF3EE1FA}"/>
                  </a:ext>
                </a:extLst>
              </p:cNvPr>
              <p:cNvSpPr txBox="1"/>
              <p:nvPr/>
            </p:nvSpPr>
            <p:spPr>
              <a:xfrm>
                <a:off x="8618333" y="5028503"/>
                <a:ext cx="5367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8008D-9279-A9D2-D7ED-F08BBF3E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333" y="5028503"/>
                <a:ext cx="5367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13E98576-0D9B-3EE1-D885-4F978F68BC70}"/>
              </a:ext>
            </a:extLst>
          </p:cNvPr>
          <p:cNvSpPr/>
          <p:nvPr/>
        </p:nvSpPr>
        <p:spPr>
          <a:xfrm>
            <a:off x="8520953" y="5140949"/>
            <a:ext cx="179294" cy="81768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61C674-0857-95EA-6406-E8D76F664FBE}"/>
              </a:ext>
            </a:extLst>
          </p:cNvPr>
          <p:cNvCxnSpPr/>
          <p:nvPr/>
        </p:nvCxnSpPr>
        <p:spPr>
          <a:xfrm flipV="1">
            <a:off x="9903854" y="1339403"/>
            <a:ext cx="734095" cy="6181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BE6690-7709-EDC3-7462-806F4A74EC44}"/>
              </a:ext>
            </a:extLst>
          </p:cNvPr>
          <p:cNvCxnSpPr>
            <a:cxnSpLocks/>
          </p:cNvCxnSpPr>
          <p:nvPr/>
        </p:nvCxnSpPr>
        <p:spPr>
          <a:xfrm flipV="1">
            <a:off x="9982200" y="1506828"/>
            <a:ext cx="1029237" cy="5886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B08B03-E528-ABC7-B2B2-9C60FAF8DDDA}"/>
              </a:ext>
            </a:extLst>
          </p:cNvPr>
          <p:cNvCxnSpPr>
            <a:cxnSpLocks/>
          </p:cNvCxnSpPr>
          <p:nvPr/>
        </p:nvCxnSpPr>
        <p:spPr>
          <a:xfrm>
            <a:off x="9982200" y="2095508"/>
            <a:ext cx="939085" cy="10855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DFB95-400C-E9D8-A945-DB97000BD4BF}"/>
              </a:ext>
            </a:extLst>
          </p:cNvPr>
          <p:cNvCxnSpPr>
            <a:cxnSpLocks/>
          </p:cNvCxnSpPr>
          <p:nvPr/>
        </p:nvCxnSpPr>
        <p:spPr>
          <a:xfrm>
            <a:off x="10150022" y="1977689"/>
            <a:ext cx="948114" cy="115865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4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9FEE-707F-B4AA-37AF-F2A67E4B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目次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892F-F864-6C93-74D4-9073D44A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原理</a:t>
            </a:r>
          </a:p>
          <a:p>
            <a:r>
              <a:rPr lang="x-none"/>
              <a:t>事前シミュレーション</a:t>
            </a:r>
          </a:p>
          <a:p>
            <a:r>
              <a:rPr lang="x-none">
                <a:solidFill>
                  <a:schemeClr val="bg2">
                    <a:lumMod val="75000"/>
                  </a:schemeClr>
                </a:solidFill>
              </a:rPr>
              <a:t>実験</a:t>
            </a:r>
          </a:p>
          <a:p>
            <a:r>
              <a:rPr lang="ja-JP" altLang="en-US" b="1">
                <a:solidFill>
                  <a:schemeClr val="bg2">
                    <a:lumMod val="75000"/>
                  </a:schemeClr>
                </a:solidFill>
              </a:rPr>
              <a:t>結果と</a:t>
            </a:r>
            <a:r>
              <a:rPr lang="x-none" b="1">
                <a:solidFill>
                  <a:schemeClr val="bg2">
                    <a:lumMod val="75000"/>
                  </a:schemeClr>
                </a:solidFill>
              </a:rPr>
              <a:t>考察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B3474-1EB5-00FC-6C2C-52CA613E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604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577021-CAB3-AC4D-247E-01EECC7A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89020"/>
          </a:xfrm>
        </p:spPr>
        <p:txBody>
          <a:bodyPr/>
          <a:lstStyle/>
          <a:p>
            <a:r>
              <a:rPr lang="x-none"/>
              <a:t>波動関数の直接計算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3DE43F0-51D9-FD48-F120-A7BA4B5638B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146220"/>
                <a:ext cx="5068391" cy="5447763"/>
              </a:xfrm>
            </p:spPr>
            <p:txBody>
              <a:bodyPr>
                <a:noAutofit/>
              </a:bodyPr>
              <a:lstStyle/>
              <a:p>
                <a:r>
                  <a:rPr lang="x-none" sz="2400"/>
                  <a:t>波長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x-none" sz="2400"/>
                  <a:t>ごとに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x-none" sz="2400"/>
                  <a:t>ミラーの反射率・透過率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x-none" sz="2400"/>
                  <a:t>H/Oビームの波動関数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x-none" sz="2400"/>
                  <a:t>各ビームの検出確率</a:t>
                </a:r>
              </a:p>
              <a:p>
                <a:r>
                  <a:rPr lang="x-none" sz="2400"/>
                  <a:t>の順で計算。</a:t>
                </a:r>
              </a:p>
              <a:p>
                <a:r>
                  <a:rPr lang="x-none" sz="2400"/>
                  <a:t>結果は測定時間無限大に相当。</a:t>
                </a:r>
              </a:p>
              <a:p>
                <a:endParaRPr lang="x-none" sz="2400"/>
              </a:p>
              <a:p>
                <a:r>
                  <a:rPr lang="x-none" sz="2400"/>
                  <a:t>検出確率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x-none" sz="2400"/>
                  <a:t>ビーム強度なので、計算結果に基づいて</a:t>
                </a:r>
                <a:r>
                  <a:rPr lang="en-US" sz="24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x-none" sz="2400"/>
                  <a:t>をプロット、さらにFFTで振動成分を抜き出す</a:t>
                </a:r>
              </a:p>
              <a:p>
                <a:endParaRPr lang="x-none" sz="2400"/>
              </a:p>
              <a:p>
                <a:r>
                  <a:rPr lang="x-none" sz="2400"/>
                  <a:t>解析には反射率が安定する波長領域を用いる。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3DE43F0-51D9-FD48-F120-A7BA4B56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146220"/>
                <a:ext cx="5068391" cy="5447763"/>
              </a:xfrm>
              <a:blipFill>
                <a:blip r:embed="rId2"/>
                <a:stretch>
                  <a:fillRect l="-1925" t="-2013" r="-1685" b="-3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F05D-87D2-D36C-D2EC-0DE9367A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7</a:t>
            </a:fld>
            <a:endParaRPr lang="x-non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96F899-EB36-4507-4B56-F48AE21D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0" y="244701"/>
            <a:ext cx="5714999" cy="342899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78BAE-6DB0-BFE3-C6B4-DB69901977C4}"/>
              </a:ext>
            </a:extLst>
          </p:cNvPr>
          <p:cNvSpPr txBox="1"/>
          <p:nvPr/>
        </p:nvSpPr>
        <p:spPr>
          <a:xfrm>
            <a:off x="6283817" y="1309696"/>
            <a:ext cx="386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000"/>
              <a:t>反射率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4B32D6-9446-E9F8-9EDC-E09254A3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746453"/>
            <a:ext cx="45720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BB41D0-C71D-306D-944B-E0C560262597}"/>
                  </a:ext>
                </a:extLst>
              </p:cNvPr>
              <p:cNvSpPr txBox="1"/>
              <p:nvPr/>
            </p:nvSpPr>
            <p:spPr>
              <a:xfrm rot="16200000">
                <a:off x="5141890" y="5077159"/>
                <a:ext cx="2550017" cy="373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BB41D0-C71D-306D-944B-E0C560262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41890" y="5077159"/>
                <a:ext cx="2550017" cy="373488"/>
              </a:xfrm>
              <a:prstGeom prst="rect">
                <a:avLst/>
              </a:prstGeom>
              <a:blipFill>
                <a:blip r:embed="rId5"/>
                <a:stretch>
                  <a:fillRect l="-116393" r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21F170-15BD-4081-D1E1-323FE6E8F7AE}"/>
              </a:ext>
            </a:extLst>
          </p:cNvPr>
          <p:cNvCxnSpPr/>
          <p:nvPr/>
        </p:nvCxnSpPr>
        <p:spPr>
          <a:xfrm flipV="1">
            <a:off x="9736428" y="347730"/>
            <a:ext cx="0" cy="61911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83506C-7B04-E6F1-B26E-6C097F72D653}"/>
              </a:ext>
            </a:extLst>
          </p:cNvPr>
          <p:cNvCxnSpPr/>
          <p:nvPr/>
        </p:nvCxnSpPr>
        <p:spPr>
          <a:xfrm flipV="1">
            <a:off x="10288073" y="333408"/>
            <a:ext cx="0" cy="61911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6A72A-8483-497A-7425-3C9ED2C88D25}"/>
                  </a:ext>
                </a:extLst>
              </p:cNvPr>
              <p:cNvSpPr txBox="1"/>
              <p:nvPr/>
            </p:nvSpPr>
            <p:spPr>
              <a:xfrm>
                <a:off x="11441404" y="3495941"/>
                <a:ext cx="463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36A72A-8483-497A-7425-3C9ED2C88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404" y="3495941"/>
                <a:ext cx="463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B2A3BA-3431-ED75-0207-BD9FB3F68FE5}"/>
                  </a:ext>
                </a:extLst>
              </p:cNvPr>
              <p:cNvSpPr txBox="1"/>
              <p:nvPr/>
            </p:nvSpPr>
            <p:spPr>
              <a:xfrm>
                <a:off x="10839718" y="6224651"/>
                <a:ext cx="463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B2A3BA-3431-ED75-0207-BD9FB3F68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718" y="6224651"/>
                <a:ext cx="4636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3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B1272-5389-40E1-07B8-8ABED2BE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8</a:t>
            </a:fld>
            <a:endParaRPr lang="x-none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3E753FA-FBE4-3F77-555B-F1CFE5A3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33860"/>
            <a:ext cx="5958624" cy="37241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D423DA-7C89-47AB-2823-56F9A242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4" y="3133858"/>
            <a:ext cx="5958626" cy="37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056D2-161C-4505-6FFD-6FD8B8E35502}"/>
                  </a:ext>
                </a:extLst>
              </p:cNvPr>
              <p:cNvSpPr txBox="1"/>
              <p:nvPr/>
            </p:nvSpPr>
            <p:spPr>
              <a:xfrm>
                <a:off x="1132763" y="3771820"/>
                <a:ext cx="1545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=60º</m:t>
                      </m:r>
                    </m:oMath>
                  </m:oMathPara>
                </a14:m>
                <a:endParaRPr lang="x-none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056D2-161C-4505-6FFD-6FD8B8E3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63" y="3771820"/>
                <a:ext cx="15454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D8DB2A-5BE5-0223-A3D7-DCD827AA6FE3}"/>
                  </a:ext>
                </a:extLst>
              </p:cNvPr>
              <p:cNvSpPr txBox="1"/>
              <p:nvPr/>
            </p:nvSpPr>
            <p:spPr>
              <a:xfrm>
                <a:off x="9580736" y="4301691"/>
                <a:ext cx="772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x-none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D8DB2A-5BE5-0223-A3D7-DCD827AA6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736" y="4301691"/>
                <a:ext cx="7727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ACBCF-9D61-CACD-529B-CA7DFC196354}"/>
                  </a:ext>
                </a:extLst>
              </p:cNvPr>
              <p:cNvSpPr txBox="1"/>
              <p:nvPr/>
            </p:nvSpPr>
            <p:spPr>
              <a:xfrm>
                <a:off x="9915232" y="4788571"/>
                <a:ext cx="1356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mdeg</m:t>
                      </m:r>
                    </m:oMath>
                  </m:oMathPara>
                </a14:m>
                <a:endParaRPr lang="x-none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ACBCF-9D61-CACD-529B-CA7DFC19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32" y="4788571"/>
                <a:ext cx="1356039" cy="369332"/>
              </a:xfrm>
              <a:prstGeom prst="rect">
                <a:avLst/>
              </a:prstGeom>
              <a:blipFill>
                <a:blip r:embed="rId6"/>
                <a:stretch>
                  <a:fillRect r="-135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4E9F3C-4BB7-E9C9-49CE-46261C33768D}"/>
                  </a:ext>
                </a:extLst>
              </p:cNvPr>
              <p:cNvSpPr txBox="1"/>
              <p:nvPr/>
            </p:nvSpPr>
            <p:spPr>
              <a:xfrm>
                <a:off x="10347101" y="5459885"/>
                <a:ext cx="1356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mdeg</m:t>
                      </m:r>
                    </m:oMath>
                  </m:oMathPara>
                </a14:m>
                <a:endParaRPr lang="x-none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4E9F3C-4BB7-E9C9-49CE-46261C337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101" y="5459885"/>
                <a:ext cx="1356039" cy="369332"/>
              </a:xfrm>
              <a:prstGeom prst="rect">
                <a:avLst/>
              </a:prstGeom>
              <a:blipFill>
                <a:blip r:embed="rId7"/>
                <a:stretch>
                  <a:fillRect r="-8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120A0269-3363-A766-E4D0-73120A45C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94" y="-693"/>
            <a:ext cx="5958624" cy="3724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AADC51-FCBA-BF97-C6CD-3D8FBF0563AA}"/>
                  </a:ext>
                </a:extLst>
              </p:cNvPr>
              <p:cNvSpPr txBox="1"/>
              <p:nvPr/>
            </p:nvSpPr>
            <p:spPr>
              <a:xfrm>
                <a:off x="7411994" y="4632244"/>
                <a:ext cx="1649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−3 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mdeg</m:t>
                      </m:r>
                    </m:oMath>
                  </m:oMathPara>
                </a14:m>
                <a:endParaRPr lang="x-none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AADC51-FCBA-BF97-C6CD-3D8FBF056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94" y="4632244"/>
                <a:ext cx="164994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A9BF3-F1C7-B913-1BF3-EABB419EC016}"/>
                  </a:ext>
                </a:extLst>
              </p:cNvPr>
              <p:cNvSpPr txBox="1"/>
              <p:nvPr/>
            </p:nvSpPr>
            <p:spPr>
              <a:xfrm>
                <a:off x="7852846" y="4141038"/>
                <a:ext cx="1649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mdeg</m:t>
                      </m:r>
                    </m:oMath>
                  </m:oMathPara>
                </a14:m>
                <a:endParaRPr lang="x-none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A9BF3-F1C7-B913-1BF3-EABB419EC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846" y="4141038"/>
                <a:ext cx="164994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1EE88-A559-82D9-A65B-5102136AB070}"/>
                  </a:ext>
                </a:extLst>
              </p:cNvPr>
              <p:cNvSpPr txBox="1"/>
              <p:nvPr/>
            </p:nvSpPr>
            <p:spPr>
              <a:xfrm>
                <a:off x="3193961" y="1017431"/>
                <a:ext cx="1545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=10º</m:t>
                      </m:r>
                    </m:oMath>
                  </m:oMathPara>
                </a14:m>
                <a:endParaRPr lang="x-none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1EE88-A559-82D9-A65B-5102136AB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61" y="1017431"/>
                <a:ext cx="1545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CAB0AD12-6898-AD15-C36C-D89AF34328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-693"/>
            <a:ext cx="6096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9B78-8B6D-C673-8FC1-BD4DA88ABC70}"/>
                  </a:ext>
                </a:extLst>
              </p:cNvPr>
              <p:cNvSpPr txBox="1"/>
              <p:nvPr/>
            </p:nvSpPr>
            <p:spPr>
              <a:xfrm>
                <a:off x="9197619" y="1300759"/>
                <a:ext cx="1253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=30º</m:t>
                      </m:r>
                    </m:oMath>
                  </m:oMathPara>
                </a14:m>
                <a:endParaRPr lang="x-none" sz="2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B69B78-8B6D-C673-8FC1-BD4DA88AB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19" y="1300759"/>
                <a:ext cx="125320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19518C-045F-D73C-FC72-05BDBE0E226B}"/>
                  </a:ext>
                </a:extLst>
              </p:cNvPr>
              <p:cNvSpPr txBox="1"/>
              <p:nvPr/>
            </p:nvSpPr>
            <p:spPr>
              <a:xfrm>
                <a:off x="6930040" y="3607940"/>
                <a:ext cx="1545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=90º</m:t>
                      </m:r>
                    </m:oMath>
                  </m:oMathPara>
                </a14:m>
                <a:endParaRPr lang="x-none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19518C-045F-D73C-FC72-05BDBE0E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040" y="3607940"/>
                <a:ext cx="15454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Donut 54">
            <a:extLst>
              <a:ext uri="{FF2B5EF4-FFF2-40B4-BE49-F238E27FC236}">
                <a16:creationId xmlns:a16="http://schemas.microsoft.com/office/drawing/2014/main" id="{2FAE0133-E5CB-B9DC-AD0F-CC98B9087531}"/>
              </a:ext>
            </a:extLst>
          </p:cNvPr>
          <p:cNvSpPr/>
          <p:nvPr/>
        </p:nvSpPr>
        <p:spPr>
          <a:xfrm>
            <a:off x="759742" y="4538309"/>
            <a:ext cx="772732" cy="2002778"/>
          </a:xfrm>
          <a:prstGeom prst="donut">
            <a:avLst>
              <a:gd name="adj" fmla="val 47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3C08D4-CAE3-01BA-E736-11D44134081A}"/>
              </a:ext>
            </a:extLst>
          </p:cNvPr>
          <p:cNvSpPr txBox="1"/>
          <p:nvPr/>
        </p:nvSpPr>
        <p:spPr>
          <a:xfrm>
            <a:off x="759742" y="4242700"/>
            <a:ext cx="120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>
                <a:solidFill>
                  <a:srgbClr val="FF0000"/>
                </a:solidFill>
              </a:rPr>
              <a:t>低周波BG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FC257D-6392-311E-6EE1-C5F2583AF043}"/>
              </a:ext>
            </a:extLst>
          </p:cNvPr>
          <p:cNvSpPr txBox="1"/>
          <p:nvPr/>
        </p:nvSpPr>
        <p:spPr>
          <a:xfrm>
            <a:off x="9517572" y="3684509"/>
            <a:ext cx="142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>
                <a:solidFill>
                  <a:srgbClr val="FF0000"/>
                </a:solidFill>
              </a:rPr>
              <a:t>理想的な</a:t>
            </a:r>
          </a:p>
          <a:p>
            <a:r>
              <a:rPr lang="x-none">
                <a:solidFill>
                  <a:srgbClr val="FF0000"/>
                </a:solidFill>
              </a:rPr>
              <a:t>ピーク位置</a:t>
            </a:r>
          </a:p>
        </p:txBody>
      </p:sp>
    </p:spTree>
    <p:extLst>
      <p:ext uri="{BB962C8B-B14F-4D97-AF65-F5344CB8AC3E}">
        <p14:creationId xmlns:p14="http://schemas.microsoft.com/office/powerpoint/2010/main" val="304504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3ADCBF-557B-FBB6-766F-89DE6290C53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987425"/>
                <a:ext cx="4494212" cy="4881563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x-none" sz="2400"/>
                  <a:t>傾斜角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&lt;30º</m:t>
                    </m:r>
                  </m:oMath>
                </a14:m>
                <a:r>
                  <a:rPr lang="x-none" sz="2400"/>
                  <a:t>では見たいピークが低周波数のBGと混ざる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x-none" sz="2400"/>
                  <a:t>平行からのズレ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x-none" sz="2400"/>
                  <a:t>が1 mdeg生じると、重力加速度gは35%ズレる</a:t>
                </a:r>
              </a:p>
              <a:p>
                <a:endParaRPr lang="x-none" sz="2400"/>
              </a:p>
              <a:p>
                <a:r>
                  <a:rPr lang="x-none" sz="2400"/>
                  <a:t>モンテカルロ法で10 minに相当する粒子数をシミュレートすると右図。</a:t>
                </a:r>
              </a:p>
              <a:p>
                <a:endParaRPr lang="x-none" sz="2400"/>
              </a:p>
              <a:p>
                <a:r>
                  <a:rPr lang="x-none" sz="2400"/>
                  <a:t>実験では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=30º</m:t>
                    </m:r>
                  </m:oMath>
                </a14:m>
                <a:r>
                  <a:rPr lang="x-none" sz="2400"/>
                  <a:t>を10 min以上計測する。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3ADCBF-557B-FBB6-766F-89DE6290C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987425"/>
                <a:ext cx="4494212" cy="4881563"/>
              </a:xfrm>
              <a:blipFill>
                <a:blip r:embed="rId2"/>
                <a:stretch>
                  <a:fillRect l="-2171" t="-2122" r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F822E-DC6D-41F0-70A4-E57780C6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F9B8-E5D2-DC45-A1BA-4F570085791D}" type="slidenum">
              <a:rPr lang="x-none" smtClean="0"/>
              <a:t>9</a:t>
            </a:fld>
            <a:endParaRPr lang="x-none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9A17B1-87A3-FA7C-C942-6C70C65C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40715" y="-218940"/>
            <a:ext cx="464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02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Macintosh PowerPoint</Application>
  <PresentationFormat>Widescreen</PresentationFormat>
  <Paragraphs>165</Paragraphs>
  <Slides>22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UD デジタル 教科書体 NP-R</vt:lpstr>
      <vt:lpstr>游ゴシック</vt:lpstr>
      <vt:lpstr>Arial</vt:lpstr>
      <vt:lpstr>Calibri</vt:lpstr>
      <vt:lpstr>Calibri Light</vt:lpstr>
      <vt:lpstr>Cambria Math</vt:lpstr>
      <vt:lpstr>Menlo</vt:lpstr>
      <vt:lpstr>Office Theme</vt:lpstr>
      <vt:lpstr>多層膜ミラーによる COW効果の測定</vt:lpstr>
      <vt:lpstr>目次</vt:lpstr>
      <vt:lpstr>COW効果</vt:lpstr>
      <vt:lpstr>PowerPoint Presentation</vt:lpstr>
      <vt:lpstr>PowerPoint Presentation</vt:lpstr>
      <vt:lpstr>目次</vt:lpstr>
      <vt:lpstr>波動関数の直接計算</vt:lpstr>
      <vt:lpstr>PowerPoint Presentation</vt:lpstr>
      <vt:lpstr>PowerPoint Presentation</vt:lpstr>
      <vt:lpstr>目次</vt:lpstr>
      <vt:lpstr>実験の基本構想</vt:lpstr>
      <vt:lpstr>エアギャップエタロン（名大素粒子物性研より借用）</vt:lpstr>
      <vt:lpstr>実験１：δ=0deg校正</vt:lpstr>
      <vt:lpstr>実験１：δ=0deg校正</vt:lpstr>
      <vt:lpstr>実験１：δ=0deg校正</vt:lpstr>
      <vt:lpstr>実験１：δ=0deg校正</vt:lpstr>
      <vt:lpstr>実験2：δ=30deg測定</vt:lpstr>
      <vt:lpstr>目次</vt:lpstr>
      <vt:lpstr>結果と考察</vt:lpstr>
      <vt:lpstr>結果と考察</vt:lpstr>
      <vt:lpstr>謝辞</vt:lpstr>
      <vt:lpstr>晩御飯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多層膜ミラーによる COW効果の測定</dc:title>
  <dc:creator>齊藤 巧磨</dc:creator>
  <cp:lastModifiedBy>齊藤 巧磨</cp:lastModifiedBy>
  <cp:revision>1</cp:revision>
  <dcterms:created xsi:type="dcterms:W3CDTF">2024-02-26T09:14:02Z</dcterms:created>
  <dcterms:modified xsi:type="dcterms:W3CDTF">2024-03-28T14:02:24Z</dcterms:modified>
</cp:coreProperties>
</file>